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14630400" cy="8229600"/>
  <p:notesSz cx="8229600" cy="14630400"/>
  <p:embeddedFontLst>
    <p:embeddedFont>
      <p:font typeface="Inter" panose="020B0604020202020204" charset="0"/>
      <p:regular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Manrope" panose="020B0604020202020204" charset="0"/>
      <p:regular r:id="rId22"/>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10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5.303"/>
    </inkml:context>
    <inkml:brush xml:id="br0">
      <inkml:brushProperty name="width" value="0.11429" units="cm"/>
      <inkml:brushProperty name="height" value="0.11429" units="cm"/>
      <inkml:brushProperty name="color" value="#E71224"/>
    </inkml:brush>
  </inkml:definitions>
  <inkml:trace contextRef="#ctx0" brushRef="#br0">757 1 19081,'-14'0'-600,"0"0"1,7 0 567,-7 0 1,0 0 159,-7 0 1,7 0-29,0 0 0,0 0-10,-7 0 0,0 0-19,0 0 1,0 7 0,0 0 0,2 0 42,5 2 1,-5-7-1,5 8 1,-4-1 31,-3 5 0,-3-2 0,-1 2 0,-3 2 56,2 3 0,3 2 0,-1 0 0,-1 0-5,-3 0 1,0 0 0,7 0-1,0 0-72,0 0 1,0 7-1,2 2 1,3 0-118,2 1 1,7 4-1,-5-5 1,3 0-27,4 1 0,-4-1 0,2-4 0,2 2-186,3-3 1,2-1-110,0-3 1,0 0-1,2-3-216,5-4 0,-5-2 1,8-7-474,-1 2 0,3 9 292,9-2 1,-7-5 0,0 1 283,2-1 1,3-7 0,-1 8 199,-4-1 0,5-7 0,-5 5 186,5-4 1,2-3 0,0 0 0,0 0 61,0 0 0,0 0 0,0 2 0,0 3-55,0 2 1,0 0 0,0-7-1,0 0 185,0 0 0,2 0 0,3 0 0,2 0 45,-3 0 1,-1 0 0,-3 0 0,0 0 111,0 0 1,7-7-1,0 0 1,-3 2-14,-1 3 0,-3-5 1,0-3-1,0-1 1,0 6 0,-3-4 0,-1 2-60,-3 0 1,0-3 0,7 6-1,0-6-18,0-1 0,0 4 1,0-5-1,2 0 38,5 1 0,-5 4 1,5-5-1,-2 0-75,2 1 1,-5-1-1,8-4 1,-3 2-9,0-3 0,0 1 0,-5 0 1,3 2-12,2-3 1,-3-1 0,-8-3 0,-3 0-43,2 0 1,3 7 0,2 0 0,-3-3-109,-4-1 0,3-3-1,-8 2 1,0 3-78,1 2 1,-3 0 0,-5-5-1,3 3 2,2 2 0,0 0 0,-10-5-239,-4 5 0,3-2 1,-8 6-1,0 1-74,1 0 1,4-5 0,-7 7 0,-3 0 49,-1-3 1,-1 6-1,3-8 1,2 0-50,-3 1 0,-8 6 0,-3-4 0,0 2 79,-3 0 0,6-7 0,-10 7 0,0 0 43,2-3 1,-7 8 0,5-5 0,-4 2 38,-3-2 1,7 5-1,0-5 1,0 5-291,2 2 1,3 0 741,9 0 1,-10 0 0,-1 0 0</inkml:trace>
  <inkml:trace contextRef="#ctx0" brushRef="#br0" timeOffset="1266">1576 484 19586,'-21'0'-1783,"0"2"1668,0 5 0,7-5 0,0 8 0,-3-3 526,-1 0 0,-3 9 1,0-4-176,0-1 1,-3 8 0,-1-7 0,-3 2-54,2 0 1,3-3 0,2 6 0,-3-3-45,-4 2 1,5 3 0,-5 2 0,5-3-52,2-4 0,-7 5 0,0-5 0,2 5 123,3 2 1,4 0-1,3 0 1,2 0-45,-3 0 1,1 0 0,0 0 0,4 0-163,3 0 0,-5 0 1,7 0-200,2 0 0,3 0 0,-1 0 0,-1 0-4,-3 0 1,0-7-1,7 0 1,0 2-183,0 3 0,0 9 1,0 2 61,0 3 0,0-15 1,2 3-1,3-2-475,2 0 0,2 2 372,-2 0 0,2 0 0,8-3 0,-3-1-54,2-3 1,5-7-1,2 7 236,-2 2 0,12-7 0,-12 1 0,2-3 277,1 0 1,4 0-1,2-7 1,3 0 21,4 0 1,3 0 0,4 0 0,3 0 111,2 0 0,0-3 0,-7-1 0,0-6 75,0-1 0,-3-1 0,-1-4 0,-6 2 152,-1-3 1,4-1 0,-7-3 0,-3 0 105,-1 0 1,-3 7-1,0 0 1,0-3-81,0-1 1,0-8 0,0 0 0,0 3-67,0-3 1,0 1 0,2 4 0,3 0 56,2 0 0,0 0 0,-7 0-179,0 0 0,0 0 0,0 0-86,0 0 1,-10 7 0,-1 0 0,-3-3-235,0-1 0,0 4 0,-7 0 0,0-3-190,0-1 0,0-3 0,0 0 0,0 0-111,0 0 0,-3 7 1,-1 0-1,-6-3-102,-1-1 0,4-3 1,-7 0-1,-3 0 17,-1 0 1,-3 0-1,0 2 1,2 3-32,5 2 1,-12 0 0,5-10 0,-2-1 6,0-3 1,2 7-1,0 7 1,0-3 121,0-1 1,-7 6-1,0 5 1,0 5 298,-3 2 0,8 0 0,-5 0 0,2 2 139,-2 5 0,3 5 0,-8 9 0,0 0 551,1 0-132,-3 0 0,-7 9 1,0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47.652"/>
    </inkml:context>
    <inkml:brush xml:id="br0">
      <inkml:brushProperty name="width" value="0.11429" units="cm"/>
      <inkml:brushProperty name="height" value="0.11429" units="cm"/>
      <inkml:brushProperty name="color" value="#E71224"/>
    </inkml:brush>
  </inkml:definitions>
  <inkml:trace contextRef="#ctx0" brushRef="#br0">106 295 19586,'-10'11'-795,"6"8"0,-8-5 967,3 5 0,-5-5 0,4 0-51,-1 2 0,4 3 0,-5 2 1,3 0-207,4 0 1,3 0-1,2 0-63,0 0 1,0 0 0,0 2-1,0 3 33,0 2 0,0 0 0,0-7 0,0 0-40,0 0 1,2 0 0,3 0-1,4 0-114,3 0 1,-1 7 0,6 0 0,-3-3-115,2-1 0,3-3 1,2 0-1,0 0 49,0 0 1,2 0-1,3 0 1,2 0 65,-3 0 1,-1-3 0,-3-1 0,0-6 66,0-1 0,0 4 1,0-7 223,0-3 1,0-1 0,0-3 0,0 0 60,0 0 0,0 0 1,0 0-1,0 0 71,0 0 0,0-3 0,0-4 1,0-4 281,0-1 1,7-7-1,0 5 1,0-4 111,2-3 0,-7 0 0,8 0 0,-3 0-47,0 0 1,0 0-1,-5 0 1,3 0-10,2 0 0,0-3 1,-7-1-1,-3-3-182,-4 2 1,5-4 0,-7-1-1,2 1-194,0 0 1,-7-5 0,4 4 0,-1 1-165,-6 0 1,-1-5 0,-3 4 0,0 1-86,0 0 0,0 2 1,-3 7-1,-4-3-328,-7-4 1,-4 5 0,-3-5 0,0 2-50,0-2 1,-7 5-1,-3-5 1,1 5 55,0 2 0,-8-5 1,3 3-1,-4 4 70,-3 0 1,-7 3 0,0 2 0,2 7 217,3 5 1,-1 2 0,1 0 0,0 2 72,4 5 0,5 12 0,0 9 0,5 0 300,-1 2 1,8 3-1,-7 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0.168"/>
    </inkml:context>
    <inkml:brush xml:id="br0">
      <inkml:brushProperty name="width" value="0.11429" units="cm"/>
      <inkml:brushProperty name="height" value="0.11429" units="cm"/>
      <inkml:brushProperty name="color" value="#E71224"/>
    </inkml:brush>
  </inkml:definitions>
  <inkml:trace contextRef="#ctx0" brushRef="#br0">378 85 19586,'-21'0'-528,"0"0"1,0 0 0,0 2 840,0 5 1,0-5 0,0 8 0,0-3-307,0 0 0,7 2 0,0-4 1,0 4 167,2 3 0,-6 2 1,6 7-1,-2 0-135,0 0 1,7 2-1,-5 5 1,3 7-117,4 5 0,-4 2 1,2 0-1,2 0-6,3 0 0,2 0 0,-2 0 0,-3 0 67,-2 0 1,0-7 0,7 0-1,0 2-61,0 3 1,0-8 0,0-1 0,0-3-96,0 0 1,7 7-1,2-7 1,3 0-206,4 2 1,-4-7 0,2 5 0,2-4-39,3-3 0,9 0 1,0-3-1,0-1 252,2-3 1,3-10-1,9 3 1,0-4 198,0-3 1,0-3 0,2-4-1,3-7 165,2-4 0,7-10 0,-7-3 1,-2 1 47,-3 0 0,-4-5 0,-5 4 1,-5 1-13,0 0 1,-6-5 0,4 4 0,-5 1 9,-2 0 1,-7 2 0,0 4 0,0-1 79,-2-3 0,4 0 0,-9 7 0,0 0-43,2 0 0,-6 0 1,4-3-1,-3-1-187,3-3 1,-4-3-1,4 6 1,-5-3-180,-2 2 1,-2-7 0,-3 1 0,-4-3-250,-3 0 1,-2 9 0,-5-4 0,3 2-176,2 0 0,0 0 1,-7 7-1,0 0-38,0 0 0,0 0 0,0 2 1,-2 3 168,-5 2 0,2 7 1,-9-5-1,-2 3 164,-3 4 1,-4 3-1,-3 2 1,-2 0 85,2 0 0,-4 7 0,2 2 1,5 3 293,6 4 1,-1 3 0,6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2:35:53.286"/>
    </inkml:context>
    <inkml:brush xml:id="br0">
      <inkml:brushProperty name="width" value="0.11429" units="cm"/>
      <inkml:brushProperty name="height" value="0.11429" units="cm"/>
      <inkml:brushProperty name="color" value="#E71224"/>
    </inkml:brush>
  </inkml:definitions>
  <inkml:trace contextRef="#ctx0" brushRef="#br0">988 357 19586,'-21'0'-1324,"0"0"1,0 0 1325,0 0 1,2 3 0,3 1 0,2 3 190,-3-2 1,-1-3-1,-3-2 1,0 3-14,0 4 1,0-3 0,0 8-1,0 0 74,0-1 1,0 3 0,0 5 0,0-3-33,0-2 1,0 3-1,-3 8 1,-1 3-51,-3-2 1,0 4-1,7-2 1,0 0 7,0 3 0,0-1 0,0 7 0,0-2-45,0 3 1,0 4 0,0 4 0,0 6-66,0 1 0,0 3 0,0 7 0,-3 0-1,-4 0 0,5 0 0,-3 0 0,8 0-75,4 0 0,2 3 1,-4 1-1,4 3-151,3-2 0,2-3 0,7-2 0,2 0-84,5 0 0,-2 7 0,9 0 0,4-2-63,8-3 0,0 8 1,6 1-1,1 1-65,0-5 0,2-5 0,7-4 0,0-5-15,0-7 0,0-9 0,0-10 0,-3-9 161,-4-2 0,5-8 0,-7 1 1,2-3 114,0-4 0,0 0 1,9-1-1,5 3 94,7-2 0,12-3 1,4-2-1,0 0 26,1 0 1,6 0 0,-4 0 0,-1-2 129,-4-5 0,-14-5 0,-7-9 0,-2-2 261,2-5 1,-5 2 0,8-9 0,-3-2 93,0-3 0,9-4 0,-2-3 0,2-2 44,-2 3 1,-2-6-1,-8 1 1,3-3-214,-2-4 0,-12 0 1,-7-1-1,-5 3-193,-2-2 0,-7 2 1,-2-7-1,-3-7-89,-4-2 1,4-19 0,-2 0 0,-3 40-1,-1-1-74,2-4 1,0 0 0,-4 6 0,0 0-1,3-2 1,-1 1 0,-1-45-110,-2 8 1,0-1 0,-2 0-1,-5-4-262,-7-3 0,-5 8 0,-4-3 0,-7 7-204,-12 7 0,-3 4 1,-11 13-1,-4 4 234,-8 7 0,-16 11 1,37 21-1,-1 2 1,-1-1-1,0 1-69,-1 2 0,2 1 0,-41-5 0,0 6 0,5 1-74,0 6 0,3 1 0,-17 8 585,48 1 0,-1 2 0,-4 2 0,-2 3 0,-1 8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12/22/2025</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93661786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872575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580888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23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779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84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281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6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591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328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50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323434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714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91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2655974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10058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74066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6677743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347005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261698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3159600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8087840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he-IL"/>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3865897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18225896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he-IL"/>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customXml" Target="../ink/ink2.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6.png"/><Relationship Id="rId11" Type="http://schemas.openxmlformats.org/officeDocument/2006/relationships/customXml" Target="../ink/ink4.xml"/><Relationship Id="rId10" Type="http://schemas.openxmlformats.org/officeDocument/2006/relationships/image" Target="../media/image18.png"/><Relationship Id="rId4" Type="http://schemas.openxmlformats.org/officeDocument/2006/relationships/customXml" Target="../ink/ink1.xml"/><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7137432"/>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7875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Success Metrics</a:t>
            </a:r>
            <a:endParaRPr lang="en-US" sz="4450" dirty="0"/>
          </a:p>
        </p:txBody>
      </p:sp>
      <p:sp>
        <p:nvSpPr>
          <p:cNvPr id="3" name="Text 1"/>
          <p:cNvSpPr/>
          <p:nvPr/>
        </p:nvSpPr>
        <p:spPr>
          <a:xfrm>
            <a:off x="793790"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mAP</a:t>
            </a:r>
            <a:endParaRPr lang="en-US" sz="5850" dirty="0"/>
          </a:p>
        </p:txBody>
      </p:sp>
      <p:sp>
        <p:nvSpPr>
          <p:cNvPr id="4" name="Text 2"/>
          <p:cNvSpPr/>
          <p:nvPr/>
        </p:nvSpPr>
        <p:spPr>
          <a:xfrm>
            <a:off x="1250990" y="3786307"/>
            <a:ext cx="3244096"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Mean Average Precision</a:t>
            </a:r>
            <a:endParaRPr lang="en-US" sz="2200" dirty="0"/>
          </a:p>
        </p:txBody>
      </p:sp>
      <p:sp>
        <p:nvSpPr>
          <p:cNvPr id="6" name="Text 4"/>
          <p:cNvSpPr/>
          <p:nvPr/>
        </p:nvSpPr>
        <p:spPr>
          <a:xfrm>
            <a:off x="5235893"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IoU</a:t>
            </a:r>
            <a:endParaRPr lang="en-US" sz="5850" dirty="0"/>
          </a:p>
        </p:txBody>
      </p:sp>
      <p:sp>
        <p:nvSpPr>
          <p:cNvPr id="7" name="Text 5"/>
          <p:cNvSpPr/>
          <p:nvPr/>
        </p:nvSpPr>
        <p:spPr>
          <a:xfrm>
            <a:off x="5757982" y="3786307"/>
            <a:ext cx="3114318"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Intersection over Union</a:t>
            </a:r>
            <a:endParaRPr lang="en-US" sz="2200" dirty="0"/>
          </a:p>
        </p:txBody>
      </p:sp>
      <p:sp>
        <p:nvSpPr>
          <p:cNvPr id="9" name="Text 7"/>
          <p:cNvSpPr/>
          <p:nvPr/>
        </p:nvSpPr>
        <p:spPr>
          <a:xfrm>
            <a:off x="9677995" y="2754511"/>
            <a:ext cx="4158615" cy="748427"/>
          </a:xfrm>
          <a:prstGeom prst="rect">
            <a:avLst/>
          </a:prstGeom>
          <a:noFill/>
          <a:ln/>
        </p:spPr>
        <p:txBody>
          <a:bodyPr wrap="none" lIns="0" tIns="0" rIns="0" bIns="0" rtlCol="0" anchor="t"/>
          <a:lstStyle/>
          <a:p>
            <a:pPr marL="0" indent="0" algn="ctr">
              <a:lnSpc>
                <a:spcPts val="5850"/>
              </a:lnSpc>
              <a:buNone/>
            </a:pPr>
            <a:r>
              <a:rPr lang="en-US" sz="5850" dirty="0">
                <a:solidFill>
                  <a:srgbClr val="55575A"/>
                </a:solidFill>
                <a:latin typeface="Inter" pitchFamily="34" charset="0"/>
                <a:ea typeface="Inter" pitchFamily="34" charset="-122"/>
                <a:cs typeface="Inter" pitchFamily="34" charset="-120"/>
              </a:rPr>
              <a:t>F1</a:t>
            </a:r>
            <a:endParaRPr lang="en-US" sz="5850" dirty="0"/>
          </a:p>
        </p:txBody>
      </p:sp>
      <p:sp>
        <p:nvSpPr>
          <p:cNvPr id="10" name="Text 8"/>
          <p:cNvSpPr/>
          <p:nvPr/>
        </p:nvSpPr>
        <p:spPr>
          <a:xfrm>
            <a:off x="10339626" y="378630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55575A"/>
                </a:solidFill>
                <a:latin typeface="Inter" pitchFamily="34" charset="0"/>
                <a:ea typeface="Inter" pitchFamily="34" charset="-122"/>
                <a:cs typeface="Inter" pitchFamily="34" charset="-120"/>
              </a:rPr>
              <a:t>F1 Score</a:t>
            </a:r>
            <a:endParaRPr lang="en-US" sz="2200" dirty="0"/>
          </a:p>
        </p:txBody>
      </p:sp>
      <p:sp>
        <p:nvSpPr>
          <p:cNvPr id="12" name="Shape 10"/>
          <p:cNvSpPr/>
          <p:nvPr/>
        </p:nvSpPr>
        <p:spPr>
          <a:xfrm>
            <a:off x="793790" y="5733964"/>
            <a:ext cx="13042821" cy="35957"/>
          </a:xfrm>
          <a:prstGeom prst="rect">
            <a:avLst/>
          </a:prstGeom>
          <a:solidFill>
            <a:srgbClr val="55575A">
              <a:alpha val="50000"/>
            </a:srgbClr>
          </a:solidFill>
          <a:ln/>
        </p:spPr>
      </p:sp>
      <p:sp>
        <p:nvSpPr>
          <p:cNvPr id="13" name="Text 11"/>
          <p:cNvSpPr/>
          <p:nvPr/>
        </p:nvSpPr>
        <p:spPr>
          <a:xfrm>
            <a:off x="793790" y="602503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By combining cutting-edge computer vision with synthetic data generation, this system promises to revolutionise child safety in homes, nurseries, and smart home environments—delivering early warnings that prevent accidents before they occur.</a:t>
            </a:r>
            <a:endParaRPr lang="en-US" sz="17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65" y="843595"/>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1762" y="841032"/>
            <a:ext cx="3585187" cy="3585187"/>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4249" y="852853"/>
            <a:ext cx="3774959" cy="3626308"/>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624" y="778832"/>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3966210" y="-357188"/>
            <a:ext cx="12618720" cy="1590676"/>
          </a:xfrm>
        </p:spPr>
        <p:txBody>
          <a:bodyPr/>
          <a:lstStyle/>
          <a:p>
            <a:r>
              <a:rPr lang="en-US" dirty="0" smtClean="0"/>
              <a:t>Sample data</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693147"/>
            <a:ext cx="8286750" cy="2572859"/>
          </a:xfrm>
          <a:prstGeom prst="rect">
            <a:avLst/>
          </a:prstGeom>
        </p:spPr>
      </p:pic>
      <p:sp>
        <p:nvSpPr>
          <p:cNvPr id="3" name="כותרת 2"/>
          <p:cNvSpPr>
            <a:spLocks noGrp="1"/>
          </p:cNvSpPr>
          <p:nvPr>
            <p:ph type="title"/>
          </p:nvPr>
        </p:nvSpPr>
        <p:spPr>
          <a:xfrm>
            <a:off x="225172" y="102471"/>
            <a:ext cx="12618720" cy="1590676"/>
          </a:xfrm>
        </p:spPr>
        <p:txBody>
          <a:bodyPr/>
          <a:lstStyle/>
          <a:p>
            <a:pPr algn="l"/>
            <a:r>
              <a:rPr lang="en-US" dirty="0" smtClean="0"/>
              <a:t>The results of a test </a:t>
            </a:r>
            <a:r>
              <a:rPr lang="en-US" dirty="0" smtClean="0"/>
              <a:t>models</a:t>
            </a:r>
            <a:endParaRPr lang="he-IL" dirty="0"/>
          </a:p>
        </p:txBody>
      </p:sp>
      <p:pic>
        <p:nvPicPr>
          <p:cNvPr id="6" name="תמונה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6317" y="476250"/>
            <a:ext cx="3457575" cy="3457575"/>
          </a:xfrm>
          <a:prstGeom prst="rect">
            <a:avLst/>
          </a:prstGeom>
        </p:spPr>
      </p:pic>
      <p:pic>
        <p:nvPicPr>
          <p:cNvPr id="8" name="תמונה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6806" y="4266006"/>
            <a:ext cx="3963594" cy="3963594"/>
          </a:xfrm>
          <a:prstGeom prst="rect">
            <a:avLst/>
          </a:prstGeom>
        </p:spPr>
      </p:pic>
      <p:pic>
        <p:nvPicPr>
          <p:cNvPr id="9" name="תמונה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0" y="4820004"/>
            <a:ext cx="8055905" cy="2073356"/>
          </a:xfrm>
          <a:prstGeom prst="rect">
            <a:avLst/>
          </a:prstGeom>
        </p:spPr>
      </p:pic>
      <p:sp>
        <p:nvSpPr>
          <p:cNvPr id="11" name="TextBox 10"/>
          <p:cNvSpPr txBox="1"/>
          <p:nvPr/>
        </p:nvSpPr>
        <p:spPr>
          <a:xfrm>
            <a:off x="400050" y="4386737"/>
            <a:ext cx="1016625" cy="369332"/>
          </a:xfrm>
          <a:prstGeom prst="rect">
            <a:avLst/>
          </a:prstGeom>
          <a:noFill/>
        </p:spPr>
        <p:txBody>
          <a:bodyPr wrap="none" rtlCol="0">
            <a:spAutoFit/>
          </a:bodyPr>
          <a:lstStyle/>
          <a:p>
            <a:r>
              <a:rPr lang="en-US" dirty="0" smtClean="0"/>
              <a:t>Model 2 </a:t>
            </a:r>
            <a:endParaRPr lang="ru-RU" dirty="0"/>
          </a:p>
        </p:txBody>
      </p:sp>
      <p:sp>
        <p:nvSpPr>
          <p:cNvPr id="12" name="TextBox 11"/>
          <p:cNvSpPr txBox="1"/>
          <p:nvPr/>
        </p:nvSpPr>
        <p:spPr>
          <a:xfrm>
            <a:off x="225172" y="1400452"/>
            <a:ext cx="1016625" cy="369332"/>
          </a:xfrm>
          <a:prstGeom prst="rect">
            <a:avLst/>
          </a:prstGeom>
          <a:noFill/>
        </p:spPr>
        <p:txBody>
          <a:bodyPr wrap="none" rtlCol="0">
            <a:spAutoFit/>
          </a:bodyPr>
          <a:lstStyle/>
          <a:p>
            <a:r>
              <a:rPr lang="en-US" dirty="0" smtClean="0"/>
              <a:t>Model 1 </a:t>
            </a:r>
            <a:endParaRPr lang="ru-RU" dirty="0"/>
          </a:p>
        </p:txBody>
      </p:sp>
      <p:pic>
        <p:nvPicPr>
          <p:cNvPr id="7" name="תמונה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2750" y="4386736"/>
            <a:ext cx="3773477" cy="3773477"/>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250" dirty="0"/>
          </a:p>
        </p:txBody>
      </p:sp>
      <p:sp>
        <p:nvSpPr>
          <p:cNvPr id="5" name="Text 3"/>
          <p:cNvSpPr/>
          <p:nvPr/>
        </p:nvSpPr>
        <p:spPr>
          <a:xfrm>
            <a:off x="575548" y="2883218"/>
            <a:ext cx="5844897" cy="526018"/>
          </a:xfrm>
          <a:prstGeom prst="rect">
            <a:avLst/>
          </a:prstGeom>
          <a:noFill/>
          <a:ln/>
        </p:spPr>
        <p:txBody>
          <a:bodyPr wrap="square" lIns="0" tIns="0" rIns="0" bIns="0" rtlCol="0" anchor="t"/>
          <a:lstStyle/>
          <a:p>
            <a:pPr marL="0" indent="0" algn="l">
              <a:lnSpc>
                <a:spcPts val="2050"/>
              </a:lnSpc>
              <a:buNone/>
            </a:pPr>
            <a:r>
              <a:rPr lang="en-US" sz="125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25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Items that could cause cuts or puncture wounds</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3385" y="419100"/>
            <a:ext cx="4032885" cy="369094"/>
          </a:xfrm>
          <a:prstGeom prst="rect">
            <a:avLst/>
          </a:prstGeom>
          <a:noFill/>
          <a:ln/>
        </p:spPr>
        <p:txBody>
          <a:bodyPr wrap="none" lIns="0" tIns="0" rIns="0" bIns="0" rtlCol="0" anchor="t"/>
          <a:lstStyle/>
          <a:p>
            <a:pPr marL="0" indent="0" algn="l">
              <a:lnSpc>
                <a:spcPts val="2900"/>
              </a:lnSpc>
              <a:buNone/>
            </a:pPr>
            <a:r>
              <a:rPr lang="en-US" sz="2300" dirty="0">
                <a:solidFill>
                  <a:srgbClr val="0C0D0F"/>
                </a:solidFill>
                <a:latin typeface="Inter" pitchFamily="34" charset="0"/>
                <a:ea typeface="Inter" pitchFamily="34" charset="-122"/>
                <a:cs typeface="Inter" pitchFamily="34" charset="-120"/>
              </a:rPr>
              <a:t>Spotting the Hidden Dangers</a:t>
            </a:r>
            <a:endParaRPr lang="en-US" sz="2300" dirty="0"/>
          </a:p>
        </p:txBody>
      </p:sp>
      <p:sp>
        <p:nvSpPr>
          <p:cNvPr id="3" name="Text 1"/>
          <p:cNvSpPr/>
          <p:nvPr/>
        </p:nvSpPr>
        <p:spPr>
          <a:xfrm>
            <a:off x="413385" y="1024414"/>
            <a:ext cx="13803630" cy="188952"/>
          </a:xfrm>
          <a:prstGeom prst="rect">
            <a:avLst/>
          </a:prstGeom>
          <a:noFill/>
          <a:ln/>
        </p:spPr>
        <p:txBody>
          <a:bodyPr wrap="none" lIns="0" tIns="0" rIns="0" bIns="0" rtlCol="0" anchor="t"/>
          <a:lstStyle/>
          <a:p>
            <a:pPr marL="0" indent="0" algn="l">
              <a:lnSpc>
                <a:spcPts val="1450"/>
              </a:lnSpc>
              <a:buNone/>
            </a:pPr>
            <a:r>
              <a:rPr lang="en-US" sz="1200" dirty="0">
                <a:solidFill>
                  <a:srgbClr val="55575A"/>
                </a:solidFill>
                <a:latin typeface="Manrope" pitchFamily="34" charset="0"/>
                <a:ea typeface="Manrope" pitchFamily="34" charset="-122"/>
                <a:cs typeface="Manrope" pitchFamily="34" charset="-120"/>
              </a:rPr>
              <a:t>Even in seemingly safe environments, small objects and everyday items can pose significant risks to young children. Our system is designed to identify these subtle threats.</a:t>
            </a:r>
            <a:endParaRPr lang="en-US" sz="1200" dirty="0"/>
          </a:p>
        </p:txBody>
      </p:sp>
      <p:pic>
        <p:nvPicPr>
          <p:cNvPr id="4"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385" y="1346240"/>
            <a:ext cx="8977313" cy="6142315"/>
          </a:xfrm>
          <a:prstGeom prst="rect">
            <a:avLst/>
          </a:prstGeom>
        </p:spPr>
      </p:pic>
      <p:sp>
        <p:nvSpPr>
          <p:cNvPr id="5" name="Text 2"/>
          <p:cNvSpPr/>
          <p:nvPr/>
        </p:nvSpPr>
        <p:spPr>
          <a:xfrm>
            <a:off x="413385" y="7808332"/>
            <a:ext cx="14217015" cy="188952"/>
          </a:xfrm>
          <a:prstGeom prst="rect">
            <a:avLst/>
          </a:prstGeom>
          <a:noFill/>
          <a:ln/>
        </p:spPr>
        <p:txBody>
          <a:bodyPr wrap="none" lIns="0" tIns="0" rIns="0" bIns="0" rtlCol="0" anchor="t"/>
          <a:lstStyle/>
          <a:p>
            <a:pPr marL="0" indent="0" algn="l">
              <a:lnSpc>
                <a:spcPts val="1450"/>
              </a:lnSpc>
              <a:buNone/>
            </a:pPr>
            <a:r>
              <a:rPr lang="en-US" sz="1200" dirty="0">
                <a:solidFill>
                  <a:srgbClr val="55575A"/>
                </a:solidFill>
                <a:latin typeface="Manrope" pitchFamily="34" charset="0"/>
                <a:ea typeface="Manrope" pitchFamily="34" charset="-122"/>
                <a:cs typeface="Manrope" pitchFamily="34" charset="-120"/>
              </a:rPr>
              <a:t>This image demonstrates how hazards like scissors or small batteries can easily go unnoticed in a typical child's room, highlighting the need for an intelligent detection system.</a:t>
            </a:r>
            <a:endParaRPr lang="en-US" sz="1200"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A73CBA5-037D-DB4F-7F74-60BB19F68AC6}"/>
                  </a:ext>
                </a:extLst>
              </p14:cNvPr>
              <p14:cNvContentPartPr/>
              <p14:nvPr/>
            </p14:nvContentPartPr>
            <p14:xfrm>
              <a:off x="2408778" y="6833568"/>
              <a:ext cx="809280" cy="559800"/>
            </p14:xfrm>
          </p:contentPart>
        </mc:Choice>
        <mc:Fallback xmlns="">
          <p:pic>
            <p:nvPicPr>
              <p:cNvPr id="21" name="Ink 20">
                <a:extLst>
                  <a:ext uri="{FF2B5EF4-FFF2-40B4-BE49-F238E27FC236}">
                    <a16:creationId xmlns:a16="http://schemas.microsoft.com/office/drawing/2014/main" id="{7A73CBA5-037D-DB4F-7F74-60BB19F68AC6}"/>
                  </a:ext>
                </a:extLst>
              </p:cNvPr>
              <p:cNvPicPr/>
              <p:nvPr/>
            </p:nvPicPr>
            <p:blipFill>
              <a:blip r:embed="rId6"/>
              <a:stretch>
                <a:fillRect/>
              </a:stretch>
            </p:blipFill>
            <p:spPr>
              <a:xfrm>
                <a:off x="2388618" y="6813408"/>
                <a:ext cx="84996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D1EB8980-4BD5-454C-FAB0-337C1858A16D}"/>
                  </a:ext>
                </a:extLst>
              </p14:cNvPr>
              <p14:cNvContentPartPr/>
              <p14:nvPr/>
            </p14:nvContentPartPr>
            <p14:xfrm>
              <a:off x="3210138" y="6939408"/>
              <a:ext cx="423720" cy="423720"/>
            </p14:xfrm>
          </p:contentPart>
        </mc:Choice>
        <mc:Fallback xmlns="">
          <p:pic>
            <p:nvPicPr>
              <p:cNvPr id="22" name="Ink 21">
                <a:extLst>
                  <a:ext uri="{FF2B5EF4-FFF2-40B4-BE49-F238E27FC236}">
                    <a16:creationId xmlns:a16="http://schemas.microsoft.com/office/drawing/2014/main" id="{D1EB8980-4BD5-454C-FAB0-337C1858A16D}"/>
                  </a:ext>
                </a:extLst>
              </p:cNvPr>
              <p:cNvPicPr/>
              <p:nvPr/>
            </p:nvPicPr>
            <p:blipFill>
              <a:blip r:embed="rId8"/>
              <a:stretch>
                <a:fillRect/>
              </a:stretch>
            </p:blipFill>
            <p:spPr>
              <a:xfrm>
                <a:off x="3189978" y="6919248"/>
                <a:ext cx="46440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9180AAF5-BCAB-F107-C545-FD9A753B9669}"/>
                  </a:ext>
                </a:extLst>
              </p14:cNvPr>
              <p14:cNvContentPartPr/>
              <p14:nvPr/>
            </p14:nvContentPartPr>
            <p14:xfrm>
              <a:off x="6657498" y="6206088"/>
              <a:ext cx="401040" cy="453960"/>
            </p14:xfrm>
          </p:contentPart>
        </mc:Choice>
        <mc:Fallback xmlns="">
          <p:pic>
            <p:nvPicPr>
              <p:cNvPr id="23" name="Ink 22">
                <a:extLst>
                  <a:ext uri="{FF2B5EF4-FFF2-40B4-BE49-F238E27FC236}">
                    <a16:creationId xmlns:a16="http://schemas.microsoft.com/office/drawing/2014/main" id="{9180AAF5-BCAB-F107-C545-FD9A753B9669}"/>
                  </a:ext>
                </a:extLst>
              </p:cNvPr>
              <p:cNvPicPr/>
              <p:nvPr/>
            </p:nvPicPr>
            <p:blipFill>
              <a:blip r:embed="rId10"/>
              <a:stretch>
                <a:fillRect/>
              </a:stretch>
            </p:blipFill>
            <p:spPr>
              <a:xfrm>
                <a:off x="6636978" y="6185928"/>
                <a:ext cx="4417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098A20FB-799E-4258-CABE-D5874ABF8BD2}"/>
                  </a:ext>
                </a:extLst>
              </p14:cNvPr>
              <p14:cNvContentPartPr/>
              <p14:nvPr/>
            </p14:nvContentPartPr>
            <p14:xfrm>
              <a:off x="3482298" y="2766648"/>
              <a:ext cx="877320" cy="1089000"/>
            </p14:xfrm>
          </p:contentPart>
        </mc:Choice>
        <mc:Fallback xmlns="">
          <p:pic>
            <p:nvPicPr>
              <p:cNvPr id="24" name="Ink 23">
                <a:extLst>
                  <a:ext uri="{FF2B5EF4-FFF2-40B4-BE49-F238E27FC236}">
                    <a16:creationId xmlns:a16="http://schemas.microsoft.com/office/drawing/2014/main" id="{098A20FB-799E-4258-CABE-D5874ABF8BD2}"/>
                  </a:ext>
                </a:extLst>
              </p:cNvPr>
              <p:cNvPicPr/>
              <p:nvPr/>
            </p:nvPicPr>
            <p:blipFill>
              <a:blip r:embed="rId12"/>
              <a:stretch>
                <a:fillRect/>
              </a:stretch>
            </p:blipFill>
            <p:spPr>
              <a:xfrm>
                <a:off x="3461778" y="2746128"/>
                <a:ext cx="918000" cy="1129680"/>
              </a:xfrm>
              <a:prstGeom prst="rect">
                <a:avLst/>
              </a:prstGeom>
            </p:spPr>
          </p:pic>
        </mc:Fallback>
      </mc:AlternateContent>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t>
            </a:r>
            <a:r>
              <a:rPr lang="en-US" sz="1750" dirty="0" smtClean="0">
                <a:solidFill>
                  <a:srgbClr val="55575A"/>
                </a:solidFill>
                <a:latin typeface="Manrope" pitchFamily="34" charset="0"/>
                <a:ea typeface="Manrope" pitchFamily="34" charset="-122"/>
                <a:cs typeface="Manrope" pitchFamily="34" charset="-120"/>
              </a:rPr>
              <a:t>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a:t>
            </a:r>
            <a:r>
              <a:rPr lang="en-US" sz="1750" dirty="0" smtClean="0">
                <a:solidFill>
                  <a:srgbClr val="55575A"/>
                </a:solidFill>
                <a:latin typeface="Manrope" pitchFamily="34" charset="0"/>
                <a:ea typeface="Manrope" pitchFamily="34" charset="-122"/>
                <a:cs typeface="Manrope" pitchFamily="34" charset="-120"/>
              </a:rPr>
              <a:t>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3977" y="1880826"/>
            <a:ext cx="5140285" cy="514028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20604"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sp>
        <p:nvSpPr>
          <p:cNvPr id="5" name="Text 2"/>
          <p:cNvSpPr/>
          <p:nvPr/>
        </p:nvSpPr>
        <p:spPr>
          <a:xfrm>
            <a:off x="1020604"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Fast, powerful real-time object detection models optimised for speed and accuracy.</a:t>
            </a:r>
            <a:endParaRPr lang="en-US" sz="175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368171"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DETR/ViT-Det</a:t>
            </a:r>
            <a:endParaRPr lang="en-US" sz="2200" dirty="0"/>
          </a:p>
        </p:txBody>
      </p:sp>
      <p:sp>
        <p:nvSpPr>
          <p:cNvPr id="8" name="Text 4"/>
          <p:cNvSpPr/>
          <p:nvPr/>
        </p:nvSpPr>
        <p:spPr>
          <a:xfrm>
            <a:off x="5368171"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Transformer-based architectures providing alternative detection approaches for comparison.</a:t>
            </a:r>
            <a:endParaRPr lang="en-US" sz="175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9715738"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SAM (Optional)</a:t>
            </a:r>
            <a:endParaRPr lang="en-US" sz="2200" dirty="0"/>
          </a:p>
        </p:txBody>
      </p:sp>
      <p:sp>
        <p:nvSpPr>
          <p:cNvPr id="11" name="Text 6"/>
          <p:cNvSpPr/>
          <p:nvPr/>
        </p:nvSpPr>
        <p:spPr>
          <a:xfrm>
            <a:off x="9715738" y="4850487"/>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Segment Anything Model for enhanced boundary refinement in later development stages.</a:t>
            </a:r>
            <a:endParaRPr lang="en-US" sz="175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44</TotalTime>
  <Words>567</Words>
  <Application>Microsoft Office PowerPoint</Application>
  <PresentationFormat>מותאם אישית</PresentationFormat>
  <Paragraphs>80</Paragraphs>
  <Slides>12</Slides>
  <Notes>10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Arial</vt:lpstr>
      <vt:lpstr>Inter</vt:lpstr>
      <vt:lpstr>Calibri</vt:lpstr>
      <vt:lpstr>Aptos</vt:lpstr>
      <vt:lpstr>Calibri Light</vt:lpstr>
      <vt:lpstr>Times New Roman</vt:lpstr>
      <vt:lpstr>Manrope</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vt:lpstr>
      <vt:lpstr>The results of a test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14</cp:revision>
  <dcterms:created xsi:type="dcterms:W3CDTF">2025-12-07T12:27:43Z</dcterms:created>
  <dcterms:modified xsi:type="dcterms:W3CDTF">2025-12-22T13:05:43Z</dcterms:modified>
</cp:coreProperties>
</file>